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Lst>
  <p:sldSz cx="18288000" cy="10287000"/>
  <p:notesSz cx="6858000" cy="9144000"/>
  <p:embeddedFontLst>
    <p:embeddedFont>
      <p:font typeface="Nunito Sans" pitchFamily="2" charset="0"/>
      <p:regular r:id="rId19"/>
    </p:embeddedFont>
    <p:embeddedFont>
      <p:font typeface="Nunito Sans Bold" panose="020B0604020202020204" charset="0"/>
      <p:regular r:id="rId20"/>
    </p:embeddedFont>
    <p:embeddedFont>
      <p:font typeface="Nunito Sans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0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797" t="-34797" r="-57297" b="-57297"/>
            </a:stretch>
          </a:blipFill>
        </p:spPr>
        <p:txBody>
          <a:bodyPr/>
          <a:lstStyle/>
          <a:p>
            <a:endParaRPr lang="en-IN"/>
          </a:p>
        </p:txBody>
      </p:sp>
      <p:sp>
        <p:nvSpPr>
          <p:cNvPr id="3" name="Freeform 3"/>
          <p:cNvSpPr/>
          <p:nvPr/>
        </p:nvSpPr>
        <p:spPr>
          <a:xfrm rot="-3207916">
            <a:off x="-902291" y="6371229"/>
            <a:ext cx="7200900" cy="8229600"/>
          </a:xfrm>
          <a:custGeom>
            <a:avLst/>
            <a:gdLst/>
            <a:ahLst/>
            <a:cxnLst/>
            <a:rect l="l" t="t" r="r" b="b"/>
            <a:pathLst>
              <a:path w="7200900" h="8229600">
                <a:moveTo>
                  <a:pt x="0" y="0"/>
                </a:moveTo>
                <a:lnTo>
                  <a:pt x="7200900" y="0"/>
                </a:lnTo>
                <a:lnTo>
                  <a:pt x="7200900"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rot="-4685815">
            <a:off x="-4772726" y="4733817"/>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IN"/>
          </a:p>
        </p:txBody>
      </p:sp>
      <p:sp>
        <p:nvSpPr>
          <p:cNvPr id="5" name="TextBox 5"/>
          <p:cNvSpPr txBox="1"/>
          <p:nvPr/>
        </p:nvSpPr>
        <p:spPr>
          <a:xfrm>
            <a:off x="2100396" y="2851150"/>
            <a:ext cx="14087209" cy="2095500"/>
          </a:xfrm>
          <a:prstGeom prst="rect">
            <a:avLst/>
          </a:prstGeom>
        </p:spPr>
        <p:txBody>
          <a:bodyPr lIns="0" tIns="0" rIns="0" bIns="0" rtlCol="0" anchor="t">
            <a:spAutoFit/>
          </a:bodyPr>
          <a:lstStyle/>
          <a:p>
            <a:pPr algn="ctr">
              <a:lnSpc>
                <a:spcPts val="8400"/>
              </a:lnSpc>
            </a:pPr>
            <a:r>
              <a:rPr lang="en-US" sz="6000" b="1">
                <a:solidFill>
                  <a:srgbClr val="404040"/>
                </a:solidFill>
                <a:latin typeface="Nunito Sans Bold"/>
                <a:ea typeface="Nunito Sans Bold"/>
                <a:cs typeface="Nunito Sans Bold"/>
                <a:sym typeface="Nunito Sans Bold"/>
              </a:rPr>
              <a:t>IMPLEMENTATION OF TONE-MAPPING ON FPGA </a:t>
            </a:r>
          </a:p>
        </p:txBody>
      </p:sp>
      <p:sp>
        <p:nvSpPr>
          <p:cNvPr id="6" name="TextBox 6"/>
          <p:cNvSpPr txBox="1"/>
          <p:nvPr/>
        </p:nvSpPr>
        <p:spPr>
          <a:xfrm>
            <a:off x="3944240" y="6416040"/>
            <a:ext cx="10399520" cy="976630"/>
          </a:xfrm>
          <a:prstGeom prst="rect">
            <a:avLst/>
          </a:prstGeom>
        </p:spPr>
        <p:txBody>
          <a:bodyPr lIns="0" tIns="0" rIns="0" bIns="0" rtlCol="0" anchor="t">
            <a:spAutoFit/>
          </a:bodyPr>
          <a:lstStyle/>
          <a:p>
            <a:pPr algn="ctr">
              <a:lnSpc>
                <a:spcPts val="3919"/>
              </a:lnSpc>
            </a:pPr>
            <a:r>
              <a:rPr lang="en-US" sz="2799">
                <a:solidFill>
                  <a:srgbClr val="404040"/>
                </a:solidFill>
                <a:latin typeface="Nunito Sans"/>
                <a:ea typeface="Nunito Sans"/>
                <a:cs typeface="Nunito Sans"/>
                <a:sym typeface="Nunito Sans"/>
              </a:rPr>
              <a:t>Akash Ranjan Sahu (24614), Girish R (24878), Mohammad Farukh Zafar (25047), Sourish Vijayamadhavan (24140)</a:t>
            </a:r>
          </a:p>
        </p:txBody>
      </p:sp>
      <p:sp>
        <p:nvSpPr>
          <p:cNvPr id="7" name="Freeform 7"/>
          <p:cNvSpPr/>
          <p:nvPr/>
        </p:nvSpPr>
        <p:spPr>
          <a:xfrm rot="7534804">
            <a:off x="13792673" y="-3468596"/>
            <a:ext cx="6933254" cy="7923719"/>
          </a:xfrm>
          <a:custGeom>
            <a:avLst/>
            <a:gdLst/>
            <a:ahLst/>
            <a:cxnLst/>
            <a:rect l="l" t="t" r="r" b="b"/>
            <a:pathLst>
              <a:path w="6933254" h="7923719">
                <a:moveTo>
                  <a:pt x="0" y="0"/>
                </a:moveTo>
                <a:lnTo>
                  <a:pt x="6933254" y="0"/>
                </a:lnTo>
                <a:lnTo>
                  <a:pt x="6933254" y="7923719"/>
                </a:lnTo>
                <a:lnTo>
                  <a:pt x="0" y="7923719"/>
                </a:lnTo>
                <a:lnTo>
                  <a:pt x="0" y="0"/>
                </a:lnTo>
                <a:close/>
              </a:path>
            </a:pathLst>
          </a:custGeom>
          <a:blipFill>
            <a:blip r:embed="rId3"/>
            <a:stretch>
              <a:fillRect/>
            </a:stretch>
          </a:blipFill>
        </p:spPr>
        <p:txBody>
          <a:bodyPr/>
          <a:lstStyle/>
          <a:p>
            <a:endParaRPr lang="en-IN"/>
          </a:p>
        </p:txBody>
      </p:sp>
      <p:sp>
        <p:nvSpPr>
          <p:cNvPr id="8" name="Freeform 8"/>
          <p:cNvSpPr/>
          <p:nvPr/>
        </p:nvSpPr>
        <p:spPr>
          <a:xfrm rot="5933096">
            <a:off x="16349107" y="-1793071"/>
            <a:ext cx="6449845" cy="7318973"/>
          </a:xfrm>
          <a:custGeom>
            <a:avLst/>
            <a:gdLst/>
            <a:ahLst/>
            <a:cxnLst/>
            <a:rect l="l" t="t" r="r" b="b"/>
            <a:pathLst>
              <a:path w="6449845" h="7318973">
                <a:moveTo>
                  <a:pt x="0" y="0"/>
                </a:moveTo>
                <a:lnTo>
                  <a:pt x="6449845" y="0"/>
                </a:lnTo>
                <a:lnTo>
                  <a:pt x="6449845" y="7318973"/>
                </a:lnTo>
                <a:lnTo>
                  <a:pt x="0" y="7318973"/>
                </a:lnTo>
                <a:lnTo>
                  <a:pt x="0" y="0"/>
                </a:lnTo>
                <a:close/>
              </a:path>
            </a:pathLst>
          </a:custGeom>
          <a:blipFill>
            <a:blip r:embed="rId4">
              <a:alphaModFix amt="70000"/>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431758" y="2336625"/>
            <a:ext cx="5899412" cy="6115554"/>
          </a:xfrm>
          <a:custGeom>
            <a:avLst/>
            <a:gdLst/>
            <a:ahLst/>
            <a:cxnLst/>
            <a:rect l="l" t="t" r="r" b="b"/>
            <a:pathLst>
              <a:path w="5899412" h="6115554">
                <a:moveTo>
                  <a:pt x="0" y="0"/>
                </a:moveTo>
                <a:lnTo>
                  <a:pt x="5899411" y="0"/>
                </a:lnTo>
                <a:lnTo>
                  <a:pt x="5899411" y="6115554"/>
                </a:lnTo>
                <a:lnTo>
                  <a:pt x="0" y="6115554"/>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874218" y="600075"/>
            <a:ext cx="14539564" cy="1648528"/>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SOFTWARE IMPLEMENTATION OF TONE-MAPPING</a:t>
            </a:r>
          </a:p>
        </p:txBody>
      </p:sp>
      <p:sp>
        <p:nvSpPr>
          <p:cNvPr id="5" name="Freeform 5"/>
          <p:cNvSpPr/>
          <p:nvPr/>
        </p:nvSpPr>
        <p:spPr>
          <a:xfrm>
            <a:off x="2268454" y="2386619"/>
            <a:ext cx="6112508" cy="6065561"/>
          </a:xfrm>
          <a:custGeom>
            <a:avLst/>
            <a:gdLst/>
            <a:ahLst/>
            <a:cxnLst/>
            <a:rect l="l" t="t" r="r" b="b"/>
            <a:pathLst>
              <a:path w="6112508" h="6065561">
                <a:moveTo>
                  <a:pt x="0" y="0"/>
                </a:moveTo>
                <a:lnTo>
                  <a:pt x="6112507" y="0"/>
                </a:lnTo>
                <a:lnTo>
                  <a:pt x="6112507" y="6065560"/>
                </a:lnTo>
                <a:lnTo>
                  <a:pt x="0" y="6065560"/>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350949" y="2336625"/>
            <a:ext cx="6062834" cy="6115554"/>
          </a:xfrm>
          <a:custGeom>
            <a:avLst/>
            <a:gdLst/>
            <a:ahLst/>
            <a:cxnLst/>
            <a:rect l="l" t="t" r="r" b="b"/>
            <a:pathLst>
              <a:path w="6062834" h="6115554">
                <a:moveTo>
                  <a:pt x="0" y="0"/>
                </a:moveTo>
                <a:lnTo>
                  <a:pt x="6062833" y="0"/>
                </a:lnTo>
                <a:lnTo>
                  <a:pt x="6062833" y="6115554"/>
                </a:lnTo>
                <a:lnTo>
                  <a:pt x="0" y="6115554"/>
                </a:lnTo>
                <a:lnTo>
                  <a:pt x="0" y="0"/>
                </a:lnTo>
                <a:close/>
              </a:path>
            </a:pathLst>
          </a:custGeom>
          <a:blipFill>
            <a:blip r:embed="rId3"/>
            <a:stretch>
              <a:fillRect/>
            </a:stretch>
          </a:blipFill>
        </p:spPr>
        <p:txBody>
          <a:bodyPr/>
          <a:lstStyle/>
          <a:p>
            <a:endParaRPr lang="en-IN"/>
          </a:p>
        </p:txBody>
      </p:sp>
      <p:sp>
        <p:nvSpPr>
          <p:cNvPr id="4" name="Freeform 4"/>
          <p:cNvSpPr/>
          <p:nvPr/>
        </p:nvSpPr>
        <p:spPr>
          <a:xfrm>
            <a:off x="2258929" y="2386619"/>
            <a:ext cx="6112508" cy="6065561"/>
          </a:xfrm>
          <a:custGeom>
            <a:avLst/>
            <a:gdLst/>
            <a:ahLst/>
            <a:cxnLst/>
            <a:rect l="l" t="t" r="r" b="b"/>
            <a:pathLst>
              <a:path w="6112508" h="6065561">
                <a:moveTo>
                  <a:pt x="0" y="0"/>
                </a:moveTo>
                <a:lnTo>
                  <a:pt x="6112507" y="0"/>
                </a:lnTo>
                <a:lnTo>
                  <a:pt x="6112507" y="6065560"/>
                </a:lnTo>
                <a:lnTo>
                  <a:pt x="0" y="6065560"/>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874218" y="600075"/>
            <a:ext cx="14539564" cy="1648528"/>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IMPLEMENTATION OF TONE-MAPPING ON FPGA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874218" y="2171700"/>
            <a:ext cx="14539564" cy="6724548"/>
          </a:xfrm>
          <a:custGeom>
            <a:avLst/>
            <a:gdLst/>
            <a:ahLst/>
            <a:cxnLst/>
            <a:rect l="l" t="t" r="r" b="b"/>
            <a:pathLst>
              <a:path w="14539564" h="6724548">
                <a:moveTo>
                  <a:pt x="0" y="0"/>
                </a:moveTo>
                <a:lnTo>
                  <a:pt x="14539564" y="0"/>
                </a:lnTo>
                <a:lnTo>
                  <a:pt x="14539564" y="6724548"/>
                </a:lnTo>
                <a:lnTo>
                  <a:pt x="0" y="672454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874218" y="600075"/>
            <a:ext cx="14539564" cy="1648528"/>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COMPARISON BETWEEN FPGA AND OPENCV IMPLEMENTATION</a:t>
            </a:r>
          </a:p>
        </p:txBody>
      </p:sp>
      <p:sp>
        <p:nvSpPr>
          <p:cNvPr id="5" name="TextBox 5"/>
          <p:cNvSpPr txBox="1"/>
          <p:nvPr/>
        </p:nvSpPr>
        <p:spPr>
          <a:xfrm>
            <a:off x="1874218" y="8908097"/>
            <a:ext cx="14539564" cy="1180465"/>
          </a:xfrm>
          <a:prstGeom prst="rect">
            <a:avLst/>
          </a:prstGeom>
        </p:spPr>
        <p:txBody>
          <a:bodyPr lIns="0" tIns="0" rIns="0" bIns="0" rtlCol="0" anchor="t">
            <a:spAutoFit/>
          </a:bodyPr>
          <a:lstStyle/>
          <a:p>
            <a:pPr algn="l">
              <a:lnSpc>
                <a:spcPts val="4759"/>
              </a:lnSpc>
              <a:spcBef>
                <a:spcPct val="0"/>
              </a:spcBef>
            </a:pPr>
            <a:r>
              <a:rPr lang="en-US" sz="3399">
                <a:solidFill>
                  <a:srgbClr val="404040"/>
                </a:solidFill>
                <a:latin typeface="Nunito Sans"/>
                <a:ea typeface="Nunito Sans"/>
                <a:cs typeface="Nunito Sans"/>
                <a:sym typeface="Nunito Sans"/>
              </a:rPr>
              <a:t>The tone-mapped SDR image has a TMQI (tone-mapped quality index) score of 0.79 - higher TMQI indicates better-quality tone-mapping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3537772" y="3827482"/>
            <a:ext cx="10585200" cy="6351120"/>
          </a:xfrm>
          <a:custGeom>
            <a:avLst/>
            <a:gdLst/>
            <a:ahLst/>
            <a:cxnLst/>
            <a:rect l="l" t="t" r="r" b="b"/>
            <a:pathLst>
              <a:path w="10585200" h="6351120">
                <a:moveTo>
                  <a:pt x="0" y="0"/>
                </a:moveTo>
                <a:lnTo>
                  <a:pt x="10585200" y="0"/>
                </a:lnTo>
                <a:lnTo>
                  <a:pt x="10585200" y="6351120"/>
                </a:lnTo>
                <a:lnTo>
                  <a:pt x="0" y="635112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874218" y="600075"/>
            <a:ext cx="14539564" cy="840615"/>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DESIGN SPECIFICATIONS</a:t>
            </a:r>
          </a:p>
        </p:txBody>
      </p:sp>
      <p:sp>
        <p:nvSpPr>
          <p:cNvPr id="5" name="TextBox 5"/>
          <p:cNvSpPr txBox="1"/>
          <p:nvPr/>
        </p:nvSpPr>
        <p:spPr>
          <a:xfrm>
            <a:off x="1270111" y="1736872"/>
            <a:ext cx="15143671" cy="1889760"/>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The convolution module for 256x256 image was implemented on the Nexys Video FPGA (Xilinx XC7A200T)</a:t>
            </a:r>
          </a:p>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The resource utilization of the implemented design is as follows -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3837789" y="3165780"/>
            <a:ext cx="11301259" cy="1977720"/>
          </a:xfrm>
          <a:custGeom>
            <a:avLst/>
            <a:gdLst/>
            <a:ahLst/>
            <a:cxnLst/>
            <a:rect l="l" t="t" r="r" b="b"/>
            <a:pathLst>
              <a:path w="11301259" h="1977720">
                <a:moveTo>
                  <a:pt x="0" y="0"/>
                </a:moveTo>
                <a:lnTo>
                  <a:pt x="11301259" y="0"/>
                </a:lnTo>
                <a:lnTo>
                  <a:pt x="11301259" y="1977720"/>
                </a:lnTo>
                <a:lnTo>
                  <a:pt x="0" y="1977720"/>
                </a:lnTo>
                <a:lnTo>
                  <a:pt x="0" y="0"/>
                </a:lnTo>
                <a:close/>
              </a:path>
            </a:pathLst>
          </a:custGeom>
          <a:blipFill>
            <a:blip r:embed="rId3"/>
            <a:stretch>
              <a:fillRect/>
            </a:stretch>
          </a:blipFill>
        </p:spPr>
        <p:txBody>
          <a:bodyPr/>
          <a:lstStyle/>
          <a:p>
            <a:endParaRPr lang="en-IN"/>
          </a:p>
        </p:txBody>
      </p:sp>
      <p:sp>
        <p:nvSpPr>
          <p:cNvPr id="4" name="Freeform 4"/>
          <p:cNvSpPr/>
          <p:nvPr/>
        </p:nvSpPr>
        <p:spPr>
          <a:xfrm>
            <a:off x="5111390" y="5324475"/>
            <a:ext cx="8754056" cy="4661535"/>
          </a:xfrm>
          <a:custGeom>
            <a:avLst/>
            <a:gdLst/>
            <a:ahLst/>
            <a:cxnLst/>
            <a:rect l="l" t="t" r="r" b="b"/>
            <a:pathLst>
              <a:path w="8754056" h="4661535">
                <a:moveTo>
                  <a:pt x="0" y="0"/>
                </a:moveTo>
                <a:lnTo>
                  <a:pt x="8754056" y="0"/>
                </a:lnTo>
                <a:lnTo>
                  <a:pt x="8754056" y="4661535"/>
                </a:lnTo>
                <a:lnTo>
                  <a:pt x="0" y="4661535"/>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874218" y="600075"/>
            <a:ext cx="14539564" cy="840615"/>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DESIGN SPECIFICATIONS</a:t>
            </a:r>
          </a:p>
        </p:txBody>
      </p:sp>
      <p:sp>
        <p:nvSpPr>
          <p:cNvPr id="6" name="TextBox 6"/>
          <p:cNvSpPr txBox="1"/>
          <p:nvPr/>
        </p:nvSpPr>
        <p:spPr>
          <a:xfrm>
            <a:off x="1270111" y="1736872"/>
            <a:ext cx="15143671" cy="1251585"/>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The timing and power analysis is given below (16 MHz system clock frequency)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874218" y="600075"/>
            <a:ext cx="14539564" cy="840615"/>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DESIGN CONSIDERATIONS</a:t>
            </a:r>
          </a:p>
        </p:txBody>
      </p:sp>
      <p:sp>
        <p:nvSpPr>
          <p:cNvPr id="4" name="TextBox 4"/>
          <p:cNvSpPr txBox="1"/>
          <p:nvPr/>
        </p:nvSpPr>
        <p:spPr>
          <a:xfrm>
            <a:off x="1270111" y="1746397"/>
            <a:ext cx="15143671" cy="7843520"/>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404040"/>
                </a:solidFill>
                <a:latin typeface="Nunito Sans"/>
                <a:ea typeface="Nunito Sans"/>
                <a:cs typeface="Nunito Sans"/>
                <a:sym typeface="Nunito Sans"/>
              </a:rPr>
              <a:t>The size of the value channel of the image is 256 kB, which cannot be stored directly on the Basys3 FPGA </a:t>
            </a:r>
          </a:p>
          <a:p>
            <a:pPr algn="l">
              <a:lnSpc>
                <a:spcPts val="4480"/>
              </a:lnSpc>
            </a:pPr>
            <a:endParaRPr lang="en-US" sz="3200">
              <a:solidFill>
                <a:srgbClr val="404040"/>
              </a:solidFill>
              <a:latin typeface="Nunito Sans"/>
              <a:ea typeface="Nunito Sans"/>
              <a:cs typeface="Nunito Sans"/>
              <a:sym typeface="Nunito Sans"/>
            </a:endParaRPr>
          </a:p>
          <a:p>
            <a:pPr marL="690881" lvl="1" indent="-345440" algn="l">
              <a:lnSpc>
                <a:spcPts val="4480"/>
              </a:lnSpc>
              <a:buFont typeface="Arial"/>
              <a:buChar char="•"/>
            </a:pPr>
            <a:r>
              <a:rPr lang="en-US" sz="3200">
                <a:solidFill>
                  <a:srgbClr val="404040"/>
                </a:solidFill>
                <a:latin typeface="Nunito Sans"/>
                <a:ea typeface="Nunito Sans"/>
                <a:cs typeface="Nunito Sans"/>
                <a:sym typeface="Nunito Sans"/>
              </a:rPr>
              <a:t>A line buffer of 5 rows and 256 columns is instantiated, and convolution occurs on these 5 rows to generate a single output row, which is sent back to the PC over UART. We then receive the next row from the PC and pop the line buffer, continuing this process until all rows are received</a:t>
            </a:r>
          </a:p>
          <a:p>
            <a:pPr algn="l">
              <a:lnSpc>
                <a:spcPts val="4480"/>
              </a:lnSpc>
            </a:pPr>
            <a:endParaRPr lang="en-US" sz="3200">
              <a:solidFill>
                <a:srgbClr val="404040"/>
              </a:solidFill>
              <a:latin typeface="Nunito Sans"/>
              <a:ea typeface="Nunito Sans"/>
              <a:cs typeface="Nunito Sans"/>
              <a:sym typeface="Nunito Sans"/>
            </a:endParaRPr>
          </a:p>
          <a:p>
            <a:pPr marL="690881" lvl="1" indent="-345440" algn="l">
              <a:lnSpc>
                <a:spcPts val="4480"/>
              </a:lnSpc>
              <a:buFont typeface="Arial"/>
              <a:buChar char="•"/>
            </a:pPr>
            <a:r>
              <a:rPr lang="en-US" sz="3200">
                <a:solidFill>
                  <a:srgbClr val="404040"/>
                </a:solidFill>
                <a:latin typeface="Nunito Sans"/>
                <a:ea typeface="Nunito Sans"/>
                <a:cs typeface="Nunito Sans"/>
                <a:sym typeface="Nunito Sans"/>
              </a:rPr>
              <a:t>The UART transceiver is configured to run at 115200 baud, which corresponds to 139 clock cycles for each bit (16 MHz clock). Higher UART speeds resulted in improper sampling</a:t>
            </a:r>
          </a:p>
          <a:p>
            <a:pPr algn="l">
              <a:lnSpc>
                <a:spcPts val="4480"/>
              </a:lnSpc>
            </a:pPr>
            <a:endParaRPr lang="en-US" sz="3200">
              <a:solidFill>
                <a:srgbClr val="404040"/>
              </a:solidFill>
              <a:latin typeface="Nunito Sans"/>
              <a:ea typeface="Nunito Sans"/>
              <a:cs typeface="Nunito Sans"/>
              <a:sym typeface="Nunito Sans"/>
            </a:endParaRPr>
          </a:p>
          <a:p>
            <a:pPr marL="690881" lvl="1" indent="-345440" algn="l">
              <a:lnSpc>
                <a:spcPts val="4480"/>
              </a:lnSpc>
              <a:buFont typeface="Arial"/>
              <a:buChar char="•"/>
            </a:pPr>
            <a:r>
              <a:rPr lang="en-US" sz="3200">
                <a:solidFill>
                  <a:srgbClr val="404040"/>
                </a:solidFill>
                <a:latin typeface="Nunito Sans"/>
                <a:ea typeface="Nunito Sans"/>
                <a:cs typeface="Nunito Sans"/>
                <a:sym typeface="Nunito Sans"/>
              </a:rPr>
              <a:t>Hold violations were encountered in our design, which were solved by manually adding BUFG buffers along the data path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874218" y="600075"/>
            <a:ext cx="14539564" cy="840615"/>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FUTURE SCOPE</a:t>
            </a:r>
          </a:p>
        </p:txBody>
      </p:sp>
      <p:sp>
        <p:nvSpPr>
          <p:cNvPr id="4" name="TextBox 4"/>
          <p:cNvSpPr txBox="1"/>
          <p:nvPr/>
        </p:nvSpPr>
        <p:spPr>
          <a:xfrm>
            <a:off x="1270111" y="1736872"/>
            <a:ext cx="15143671" cy="3166110"/>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Use Systolic Array to implement convolution as a modified form of vector matrix multiplication</a:t>
            </a:r>
          </a:p>
          <a:p>
            <a:pPr algn="l">
              <a:lnSpc>
                <a:spcPts val="5040"/>
              </a:lnSpc>
            </a:pPr>
            <a:endParaRPr lang="en-US" sz="3600">
              <a:solidFill>
                <a:srgbClr val="404040"/>
              </a:solidFill>
              <a:latin typeface="Nunito Sans"/>
              <a:ea typeface="Nunito Sans"/>
              <a:cs typeface="Nunito Sans"/>
              <a:sym typeface="Nunito Sans"/>
            </a:endParaRPr>
          </a:p>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Implementing other steps of the algorithm (thresholding, sigmoid stretching, log compression) on FPGA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874218" y="600075"/>
            <a:ext cx="14539564" cy="840615"/>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REFERENCES</a:t>
            </a:r>
          </a:p>
        </p:txBody>
      </p:sp>
      <p:sp>
        <p:nvSpPr>
          <p:cNvPr id="4" name="TextBox 4"/>
          <p:cNvSpPr txBox="1"/>
          <p:nvPr/>
        </p:nvSpPr>
        <p:spPr>
          <a:xfrm>
            <a:off x="1270111" y="1736872"/>
            <a:ext cx="15143671" cy="5718810"/>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X. Han and S. Rahardja, "High Dynamic Range Image Tone Mapping Based on Layer Decomposition and Image Fusion," 2023 IEEE International Conference on Image Processing (ICIP), Kuala Lumpur, Malaysia, 2023, pp. 221-225.</a:t>
            </a:r>
          </a:p>
          <a:p>
            <a:pPr algn="l">
              <a:lnSpc>
                <a:spcPts val="5040"/>
              </a:lnSpc>
            </a:pPr>
            <a:endParaRPr lang="en-US" sz="3600">
              <a:solidFill>
                <a:srgbClr val="404040"/>
              </a:solidFill>
              <a:latin typeface="Nunito Sans"/>
              <a:ea typeface="Nunito Sans"/>
              <a:cs typeface="Nunito Sans"/>
              <a:sym typeface="Nunito Sans"/>
            </a:endParaRPr>
          </a:p>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T. Mertens, J. Kautz and F. V. Reeth, "Exposure Fusion: A Simple and Practical Alternative to High Dynamic Range Photography", </a:t>
            </a:r>
            <a:r>
              <a:rPr lang="en-US" sz="3600" i="1">
                <a:solidFill>
                  <a:srgbClr val="404040"/>
                </a:solidFill>
                <a:latin typeface="Nunito Sans Italics"/>
                <a:ea typeface="Nunito Sans Italics"/>
                <a:cs typeface="Nunito Sans Italics"/>
                <a:sym typeface="Nunito Sans Italics"/>
              </a:rPr>
              <a:t>Computer Graphics Forum</a:t>
            </a:r>
            <a:r>
              <a:rPr lang="en-US" sz="3600">
                <a:solidFill>
                  <a:srgbClr val="404040"/>
                </a:solidFill>
                <a:latin typeface="Nunito Sans"/>
                <a:ea typeface="Nunito Sans"/>
                <a:cs typeface="Nunito Sans"/>
                <a:sym typeface="Nunito Sans"/>
              </a:rPr>
              <a:t>, vol. 28, no. 1, pp. 161-171, Mar. 2009.</a:t>
            </a:r>
          </a:p>
          <a:p>
            <a:pPr algn="l">
              <a:lnSpc>
                <a:spcPts val="5040"/>
              </a:lnSpc>
            </a:pPr>
            <a:endParaRPr lang="en-US" sz="3600">
              <a:solidFill>
                <a:srgbClr val="404040"/>
              </a:solidFill>
              <a:latin typeface="Nunito Sans"/>
              <a:ea typeface="Nunito Sans"/>
              <a:cs typeface="Nunito Sans"/>
              <a:sym typeface="Nuni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170547" y="1158190"/>
            <a:ext cx="12337198" cy="1226820"/>
          </a:xfrm>
          <a:prstGeom prst="rect">
            <a:avLst/>
          </a:prstGeom>
        </p:spPr>
        <p:txBody>
          <a:bodyPr lIns="0" tIns="0" rIns="0" bIns="0" rtlCol="0" anchor="t">
            <a:spAutoFit/>
          </a:bodyPr>
          <a:lstStyle/>
          <a:p>
            <a:pPr algn="ctr">
              <a:lnSpc>
                <a:spcPts val="10080"/>
              </a:lnSpc>
            </a:pPr>
            <a:r>
              <a:rPr lang="en-US" sz="7200" b="1" dirty="0">
                <a:solidFill>
                  <a:srgbClr val="404040"/>
                </a:solidFill>
                <a:latin typeface="Nunito Sans Bold"/>
                <a:ea typeface="Nunito Sans Bold"/>
                <a:cs typeface="Nunito Sans Bold"/>
                <a:sym typeface="Nunito Sans Bold"/>
              </a:rPr>
              <a:t>MOTIVATION</a:t>
            </a:r>
          </a:p>
        </p:txBody>
      </p:sp>
      <p:sp>
        <p:nvSpPr>
          <p:cNvPr id="4" name="TextBox 4"/>
          <p:cNvSpPr txBox="1"/>
          <p:nvPr/>
        </p:nvSpPr>
        <p:spPr>
          <a:xfrm>
            <a:off x="1860279" y="2318335"/>
            <a:ext cx="15399021" cy="6356985"/>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HDR images have higher contrast compared to regular SDR images, due to the pixel representation (32-bit floating-point vs 8-bit integer per channel)</a:t>
            </a:r>
          </a:p>
          <a:p>
            <a:pPr algn="l">
              <a:lnSpc>
                <a:spcPts val="5040"/>
              </a:lnSpc>
            </a:pPr>
            <a:endParaRPr lang="en-US" sz="3600">
              <a:solidFill>
                <a:srgbClr val="404040"/>
              </a:solidFill>
              <a:latin typeface="Nunito Sans"/>
              <a:ea typeface="Nunito Sans"/>
              <a:cs typeface="Nunito Sans"/>
              <a:sym typeface="Nunito Sans"/>
            </a:endParaRPr>
          </a:p>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While viewing HDR images on devices supporting only SDR, truncation can be used - resulting in saturation of image</a:t>
            </a:r>
          </a:p>
          <a:p>
            <a:pPr algn="l">
              <a:lnSpc>
                <a:spcPts val="5040"/>
              </a:lnSpc>
            </a:pPr>
            <a:endParaRPr lang="en-US" sz="3600">
              <a:solidFill>
                <a:srgbClr val="404040"/>
              </a:solidFill>
              <a:latin typeface="Nunito Sans"/>
              <a:ea typeface="Nunito Sans"/>
              <a:cs typeface="Nunito Sans"/>
              <a:sym typeface="Nunito Sans"/>
            </a:endParaRPr>
          </a:p>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Most display devices that support only SDR implement tone-mapping algorithms to preserve the colour contrast of the original HDR image while representing it as 8-bit integer pixels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250149" y="2893244"/>
            <a:ext cx="9088997" cy="5135283"/>
          </a:xfrm>
          <a:custGeom>
            <a:avLst/>
            <a:gdLst/>
            <a:ahLst/>
            <a:cxnLst/>
            <a:rect l="l" t="t" r="r" b="b"/>
            <a:pathLst>
              <a:path w="9088997" h="5135283">
                <a:moveTo>
                  <a:pt x="0" y="0"/>
                </a:moveTo>
                <a:lnTo>
                  <a:pt x="9088997" y="0"/>
                </a:lnTo>
                <a:lnTo>
                  <a:pt x="9088997" y="5135284"/>
                </a:lnTo>
                <a:lnTo>
                  <a:pt x="0" y="5135284"/>
                </a:lnTo>
                <a:lnTo>
                  <a:pt x="0" y="0"/>
                </a:lnTo>
                <a:close/>
              </a:path>
            </a:pathLst>
          </a:custGeom>
          <a:blipFill>
            <a:blip r:embed="rId3"/>
            <a:stretch>
              <a:fillRect/>
            </a:stretch>
          </a:blipFill>
        </p:spPr>
        <p:txBody>
          <a:bodyPr/>
          <a:lstStyle/>
          <a:p>
            <a:endParaRPr lang="en-IN"/>
          </a:p>
        </p:txBody>
      </p:sp>
      <p:sp>
        <p:nvSpPr>
          <p:cNvPr id="4" name="Freeform 4"/>
          <p:cNvSpPr/>
          <p:nvPr/>
        </p:nvSpPr>
        <p:spPr>
          <a:xfrm>
            <a:off x="9517360" y="2946524"/>
            <a:ext cx="8780165" cy="5082004"/>
          </a:xfrm>
          <a:custGeom>
            <a:avLst/>
            <a:gdLst/>
            <a:ahLst/>
            <a:cxnLst/>
            <a:rect l="l" t="t" r="r" b="b"/>
            <a:pathLst>
              <a:path w="8780165" h="5082004">
                <a:moveTo>
                  <a:pt x="0" y="0"/>
                </a:moveTo>
                <a:lnTo>
                  <a:pt x="8780165" y="0"/>
                </a:lnTo>
                <a:lnTo>
                  <a:pt x="8780165" y="5082004"/>
                </a:lnTo>
                <a:lnTo>
                  <a:pt x="0" y="5082004"/>
                </a:lnTo>
                <a:lnTo>
                  <a:pt x="0" y="0"/>
                </a:lnTo>
                <a:close/>
              </a:path>
            </a:pathLst>
          </a:custGeom>
          <a:blipFill>
            <a:blip r:embed="rId4"/>
            <a:stretch>
              <a:fillRect r="-3358"/>
            </a:stretch>
          </a:blipFill>
        </p:spPr>
        <p:txBody>
          <a:bodyPr/>
          <a:lstStyle/>
          <a:p>
            <a:endParaRPr lang="en-IN"/>
          </a:p>
        </p:txBody>
      </p:sp>
      <p:sp>
        <p:nvSpPr>
          <p:cNvPr id="5" name="TextBox 5"/>
          <p:cNvSpPr txBox="1"/>
          <p:nvPr/>
        </p:nvSpPr>
        <p:spPr>
          <a:xfrm>
            <a:off x="3170547" y="1158190"/>
            <a:ext cx="12337198" cy="1226820"/>
          </a:xfrm>
          <a:prstGeom prst="rect">
            <a:avLst/>
          </a:prstGeom>
        </p:spPr>
        <p:txBody>
          <a:bodyPr lIns="0" tIns="0" rIns="0" bIns="0" rtlCol="0" anchor="t">
            <a:spAutoFit/>
          </a:bodyPr>
          <a:lstStyle/>
          <a:p>
            <a:pPr algn="ctr">
              <a:lnSpc>
                <a:spcPts val="10080"/>
              </a:lnSpc>
            </a:pPr>
            <a:r>
              <a:rPr lang="en-US" sz="7200" b="1" dirty="0">
                <a:solidFill>
                  <a:srgbClr val="404040"/>
                </a:solidFill>
                <a:latin typeface="Nunito Sans Bold"/>
                <a:ea typeface="Nunito Sans Bold"/>
                <a:cs typeface="Nunito Sans Bold"/>
                <a:sym typeface="Nunito Sans Bold"/>
              </a:rPr>
              <a:t>MOTIVATION</a:t>
            </a:r>
          </a:p>
        </p:txBody>
      </p:sp>
      <p:sp>
        <p:nvSpPr>
          <p:cNvPr id="6" name="TextBox 6"/>
          <p:cNvSpPr txBox="1"/>
          <p:nvPr/>
        </p:nvSpPr>
        <p:spPr>
          <a:xfrm>
            <a:off x="1457027" y="8918257"/>
            <a:ext cx="7686973" cy="61341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Nunito Sans"/>
                <a:ea typeface="Nunito Sans"/>
                <a:cs typeface="Nunito Sans"/>
                <a:sym typeface="Nunito Sans"/>
              </a:rPr>
              <a:t>HDR Image Displayed on SDR Device</a:t>
            </a:r>
          </a:p>
        </p:txBody>
      </p:sp>
      <p:sp>
        <p:nvSpPr>
          <p:cNvPr id="7" name="TextBox 7"/>
          <p:cNvSpPr txBox="1"/>
          <p:nvPr/>
        </p:nvSpPr>
        <p:spPr>
          <a:xfrm>
            <a:off x="9507835" y="8918257"/>
            <a:ext cx="7751465" cy="61341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Nunito Sans"/>
                <a:ea typeface="Nunito Sans"/>
                <a:cs typeface="Nunito Sans"/>
                <a:sym typeface="Nunito Sans"/>
              </a:rPr>
              <a:t>HDR Image Displayed on HDR Device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2676825" y="3569920"/>
            <a:ext cx="13597381" cy="5133011"/>
          </a:xfrm>
          <a:custGeom>
            <a:avLst/>
            <a:gdLst/>
            <a:ahLst/>
            <a:cxnLst/>
            <a:rect l="l" t="t" r="r" b="b"/>
            <a:pathLst>
              <a:path w="13597381" h="5133011">
                <a:moveTo>
                  <a:pt x="0" y="0"/>
                </a:moveTo>
                <a:lnTo>
                  <a:pt x="13597381" y="0"/>
                </a:lnTo>
                <a:lnTo>
                  <a:pt x="13597381" y="5133011"/>
                </a:lnTo>
                <a:lnTo>
                  <a:pt x="0" y="513301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860279" y="1167715"/>
            <a:ext cx="15399020" cy="1052211"/>
          </a:xfrm>
          <a:prstGeom prst="rect">
            <a:avLst/>
          </a:prstGeom>
        </p:spPr>
        <p:txBody>
          <a:bodyPr wrap="square" lIns="0" tIns="0" rIns="0" bIns="0" rtlCol="0" anchor="t">
            <a:spAutoFit/>
          </a:bodyPr>
          <a:lstStyle/>
          <a:p>
            <a:pPr algn="ctr">
              <a:lnSpc>
                <a:spcPts val="8540"/>
              </a:lnSpc>
            </a:pPr>
            <a:r>
              <a:rPr lang="en-US" sz="6100" b="1" dirty="0">
                <a:solidFill>
                  <a:srgbClr val="404040"/>
                </a:solidFill>
                <a:latin typeface="Nunito Sans Bold"/>
                <a:ea typeface="Nunito Sans Bold"/>
                <a:cs typeface="Nunito Sans Bold"/>
                <a:sym typeface="Nunito Sans Bold"/>
              </a:rPr>
              <a:t>TONE-MAPPING ALGORITHM</a:t>
            </a:r>
          </a:p>
        </p:txBody>
      </p:sp>
      <p:sp>
        <p:nvSpPr>
          <p:cNvPr id="5" name="TextBox 5"/>
          <p:cNvSpPr txBox="1"/>
          <p:nvPr/>
        </p:nvSpPr>
        <p:spPr>
          <a:xfrm>
            <a:off x="1860279" y="2318335"/>
            <a:ext cx="15399021" cy="1251585"/>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The algorithm used for tone-mapping is as follows -</a:t>
            </a:r>
          </a:p>
          <a:p>
            <a:pPr algn="l">
              <a:lnSpc>
                <a:spcPts val="5040"/>
              </a:lnSpc>
            </a:pPr>
            <a:endParaRPr lang="en-US" sz="3600">
              <a:solidFill>
                <a:srgbClr val="404040"/>
              </a:solidFill>
              <a:latin typeface="Nunito Sans"/>
              <a:ea typeface="Nunito Sans"/>
              <a:cs typeface="Nunito Sans"/>
              <a:sym typeface="Nuni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1860279" y="1167715"/>
            <a:ext cx="15399020" cy="1052211"/>
          </a:xfrm>
          <a:prstGeom prst="rect">
            <a:avLst/>
          </a:prstGeom>
        </p:spPr>
        <p:txBody>
          <a:bodyPr wrap="square" lIns="0" tIns="0" rIns="0" bIns="0" rtlCol="0" anchor="t">
            <a:spAutoFit/>
          </a:bodyPr>
          <a:lstStyle/>
          <a:p>
            <a:pPr algn="ctr">
              <a:lnSpc>
                <a:spcPts val="8540"/>
              </a:lnSpc>
            </a:pPr>
            <a:r>
              <a:rPr lang="en-US" sz="6100" b="1" dirty="0">
                <a:solidFill>
                  <a:srgbClr val="404040"/>
                </a:solidFill>
                <a:latin typeface="Nunito Sans Bold"/>
                <a:ea typeface="Nunito Sans Bold"/>
                <a:cs typeface="Nunito Sans Bold"/>
                <a:sym typeface="Nunito Sans Bold"/>
              </a:rPr>
              <a:t>TONE-MAPPING ALGORITHM</a:t>
            </a:r>
          </a:p>
        </p:txBody>
      </p:sp>
      <p:sp>
        <p:nvSpPr>
          <p:cNvPr id="4" name="TextBox 4"/>
          <p:cNvSpPr txBox="1"/>
          <p:nvPr/>
        </p:nvSpPr>
        <p:spPr>
          <a:xfrm>
            <a:off x="1860279" y="2318335"/>
            <a:ext cx="15399021" cy="7633335"/>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404040"/>
                </a:solidFill>
                <a:latin typeface="Nunito Sans"/>
                <a:ea typeface="Nunito Sans"/>
                <a:cs typeface="Nunito Sans"/>
                <a:sym typeface="Nunito Sans"/>
              </a:rPr>
              <a:t>The algorithm consists of the following steps - </a:t>
            </a:r>
          </a:p>
          <a:p>
            <a:pPr marL="1554480" lvl="2" indent="-518160" algn="l">
              <a:lnSpc>
                <a:spcPts val="5040"/>
              </a:lnSpc>
              <a:buFont typeface="Arial"/>
              <a:buChar char="⚬"/>
            </a:pPr>
            <a:r>
              <a:rPr lang="en-US" sz="3600">
                <a:solidFill>
                  <a:srgbClr val="404040"/>
                </a:solidFill>
                <a:latin typeface="Nunito Sans"/>
                <a:ea typeface="Nunito Sans"/>
                <a:cs typeface="Nunito Sans"/>
                <a:sym typeface="Nunito Sans"/>
              </a:rPr>
              <a:t>Conversion of RGB image to HSV (Hue-Saturation-Value)</a:t>
            </a:r>
          </a:p>
          <a:p>
            <a:pPr marL="1554480" lvl="2" indent="-518160" algn="l">
              <a:lnSpc>
                <a:spcPts val="5040"/>
              </a:lnSpc>
              <a:buFont typeface="Arial"/>
              <a:buChar char="⚬"/>
            </a:pPr>
            <a:r>
              <a:rPr lang="en-US" sz="3600">
                <a:solidFill>
                  <a:srgbClr val="404040"/>
                </a:solidFill>
                <a:latin typeface="Nunito Sans"/>
                <a:ea typeface="Nunito Sans"/>
                <a:cs typeface="Nunito Sans"/>
                <a:sym typeface="Nunito Sans"/>
              </a:rPr>
              <a:t>Logarithmic Compression of V channel</a:t>
            </a:r>
          </a:p>
          <a:p>
            <a:pPr marL="1554480" lvl="2" indent="-518160" algn="l">
              <a:lnSpc>
                <a:spcPts val="5040"/>
              </a:lnSpc>
              <a:buFont typeface="Arial"/>
              <a:buChar char="⚬"/>
            </a:pPr>
            <a:r>
              <a:rPr lang="en-US" sz="3600">
                <a:solidFill>
                  <a:srgbClr val="404040"/>
                </a:solidFill>
                <a:latin typeface="Nunito Sans"/>
                <a:ea typeface="Nunito Sans"/>
                <a:cs typeface="Nunito Sans"/>
                <a:sym typeface="Nunito Sans"/>
              </a:rPr>
              <a:t>Gaussian Filtering of compressed V channel to obtain base layer - </a:t>
            </a:r>
            <a:r>
              <a:rPr lang="en-US" sz="3600" b="1">
                <a:solidFill>
                  <a:srgbClr val="404040"/>
                </a:solidFill>
                <a:latin typeface="Nunito Sans Bold"/>
                <a:ea typeface="Nunito Sans Bold"/>
                <a:cs typeface="Nunito Sans Bold"/>
                <a:sym typeface="Nunito Sans Bold"/>
              </a:rPr>
              <a:t>implemented on FPGA</a:t>
            </a:r>
          </a:p>
          <a:p>
            <a:pPr marL="1554480" lvl="2" indent="-518160" algn="l">
              <a:lnSpc>
                <a:spcPts val="5040"/>
              </a:lnSpc>
              <a:buFont typeface="Arial"/>
              <a:buChar char="⚬"/>
            </a:pPr>
            <a:r>
              <a:rPr lang="en-US" sz="3600">
                <a:solidFill>
                  <a:srgbClr val="404040"/>
                </a:solidFill>
                <a:latin typeface="Nunito Sans"/>
                <a:ea typeface="Nunito Sans"/>
                <a:cs typeface="Nunito Sans"/>
                <a:sym typeface="Nunito Sans"/>
              </a:rPr>
              <a:t>Subtraction of base layer from compressed V channel to obtain detail layer</a:t>
            </a:r>
          </a:p>
          <a:p>
            <a:pPr marL="1554480" lvl="2" indent="-518160" algn="l">
              <a:lnSpc>
                <a:spcPts val="5040"/>
              </a:lnSpc>
              <a:buFont typeface="Arial"/>
              <a:buChar char="⚬"/>
            </a:pPr>
            <a:r>
              <a:rPr lang="en-US" sz="3600">
                <a:solidFill>
                  <a:srgbClr val="404040"/>
                </a:solidFill>
                <a:latin typeface="Nunito Sans"/>
                <a:ea typeface="Nunito Sans"/>
                <a:cs typeface="Nunito Sans"/>
                <a:sym typeface="Nunito Sans"/>
              </a:rPr>
              <a:t>Thresholding to generate 3 virtual images from base layer</a:t>
            </a:r>
          </a:p>
          <a:p>
            <a:pPr marL="1554480" lvl="2" indent="-518160" algn="l">
              <a:lnSpc>
                <a:spcPts val="5040"/>
              </a:lnSpc>
              <a:buFont typeface="Arial"/>
              <a:buChar char="⚬"/>
            </a:pPr>
            <a:r>
              <a:rPr lang="en-US" sz="3600">
                <a:solidFill>
                  <a:srgbClr val="404040"/>
                </a:solidFill>
                <a:latin typeface="Nunito Sans"/>
                <a:ea typeface="Nunito Sans"/>
                <a:cs typeface="Nunito Sans"/>
                <a:sym typeface="Nunito Sans"/>
              </a:rPr>
              <a:t>Perform Multi-resolution fusion</a:t>
            </a:r>
          </a:p>
          <a:p>
            <a:pPr marL="1554480" lvl="2" indent="-518160" algn="l">
              <a:lnSpc>
                <a:spcPts val="5040"/>
              </a:lnSpc>
              <a:buFont typeface="Arial"/>
              <a:buChar char="⚬"/>
            </a:pPr>
            <a:r>
              <a:rPr lang="en-US" sz="3600">
                <a:solidFill>
                  <a:srgbClr val="404040"/>
                </a:solidFill>
                <a:latin typeface="Nunito Sans"/>
                <a:ea typeface="Nunito Sans"/>
                <a:cs typeface="Nunito Sans"/>
                <a:sym typeface="Nunito Sans"/>
              </a:rPr>
              <a:t>Contrast stretching on detail layer</a:t>
            </a:r>
          </a:p>
          <a:p>
            <a:pPr marL="1554480" lvl="2" indent="-518160" algn="l">
              <a:lnSpc>
                <a:spcPts val="5040"/>
              </a:lnSpc>
              <a:buFont typeface="Arial"/>
              <a:buChar char="⚬"/>
            </a:pPr>
            <a:r>
              <a:rPr lang="en-US" sz="3600">
                <a:solidFill>
                  <a:srgbClr val="404040"/>
                </a:solidFill>
                <a:latin typeface="Nunito Sans"/>
                <a:ea typeface="Nunito Sans"/>
                <a:cs typeface="Nunito Sans"/>
                <a:sym typeface="Nunito Sans"/>
              </a:rPr>
              <a:t>Downscale saturation and convert HSV back to RGB</a:t>
            </a:r>
          </a:p>
          <a:p>
            <a:pPr algn="l">
              <a:lnSpc>
                <a:spcPts val="5040"/>
              </a:lnSpc>
            </a:pPr>
            <a:endParaRPr lang="en-US" sz="3600">
              <a:solidFill>
                <a:srgbClr val="404040"/>
              </a:solidFill>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860279" y="1205815"/>
            <a:ext cx="14539564" cy="1648528"/>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IMPLEMENTATION OF CONVOLUTION ON FPGA </a:t>
            </a:r>
          </a:p>
        </p:txBody>
      </p:sp>
      <p:sp>
        <p:nvSpPr>
          <p:cNvPr id="4" name="TextBox 4"/>
          <p:cNvSpPr txBox="1"/>
          <p:nvPr/>
        </p:nvSpPr>
        <p:spPr>
          <a:xfrm>
            <a:off x="1860279" y="3848100"/>
            <a:ext cx="15399021" cy="5080635"/>
          </a:xfrm>
          <a:prstGeom prst="rect">
            <a:avLst/>
          </a:prstGeom>
        </p:spPr>
        <p:txBody>
          <a:bodyPr lIns="0" tIns="0" rIns="0" bIns="0" rtlCol="0" anchor="t">
            <a:spAutoFit/>
          </a:bodyPr>
          <a:lstStyle/>
          <a:p>
            <a:pPr marL="777240" lvl="1" indent="-388620" algn="l">
              <a:lnSpc>
                <a:spcPts val="5040"/>
              </a:lnSpc>
              <a:buFont typeface="Arial"/>
              <a:buChar char="•"/>
            </a:pPr>
            <a:r>
              <a:rPr lang="en-US" sz="3600" dirty="0">
                <a:solidFill>
                  <a:srgbClr val="404040"/>
                </a:solidFill>
                <a:latin typeface="Nunito Sans"/>
                <a:ea typeface="Nunito Sans"/>
                <a:cs typeface="Nunito Sans"/>
                <a:sym typeface="Nunito Sans"/>
              </a:rPr>
              <a:t>The convolution of the log-compressed value channel is the most computationally expensive part, and can reduce the burden on the processor if implemented on the FPGA instead</a:t>
            </a:r>
          </a:p>
          <a:p>
            <a:pPr algn="l">
              <a:lnSpc>
                <a:spcPts val="5040"/>
              </a:lnSpc>
            </a:pPr>
            <a:endParaRPr lang="en-US" sz="3600" dirty="0">
              <a:solidFill>
                <a:srgbClr val="404040"/>
              </a:solidFill>
              <a:latin typeface="Nunito Sans"/>
              <a:ea typeface="Nunito Sans"/>
              <a:cs typeface="Nunito Sans"/>
              <a:sym typeface="Nunito Sans"/>
            </a:endParaRPr>
          </a:p>
          <a:p>
            <a:pPr marL="777240" lvl="1" indent="-388620" algn="l">
              <a:lnSpc>
                <a:spcPts val="5040"/>
              </a:lnSpc>
              <a:buFont typeface="Arial"/>
              <a:buChar char="•"/>
            </a:pPr>
            <a:r>
              <a:rPr lang="en-US" sz="3600" dirty="0">
                <a:solidFill>
                  <a:srgbClr val="404040"/>
                </a:solidFill>
                <a:latin typeface="Nunito Sans"/>
                <a:ea typeface="Nunito Sans"/>
                <a:cs typeface="Nunito Sans"/>
                <a:sym typeface="Nunito Sans"/>
              </a:rPr>
              <a:t>The hardware implemented on FPGA consists of 2 modules - </a:t>
            </a:r>
          </a:p>
          <a:p>
            <a:pPr marL="1554480" lvl="2" indent="-518160" algn="l">
              <a:lnSpc>
                <a:spcPts val="5040"/>
              </a:lnSpc>
              <a:buFont typeface="Arial"/>
              <a:buChar char="⚬"/>
            </a:pPr>
            <a:r>
              <a:rPr lang="en-US" sz="3600" dirty="0">
                <a:solidFill>
                  <a:srgbClr val="404040"/>
                </a:solidFill>
                <a:latin typeface="Nunito Sans"/>
                <a:ea typeface="Nunito Sans"/>
                <a:cs typeface="Nunito Sans"/>
                <a:sym typeface="Nunito Sans"/>
              </a:rPr>
              <a:t>UART Transceiver Module</a:t>
            </a:r>
          </a:p>
          <a:p>
            <a:pPr marL="1554480" lvl="2" indent="-518160" algn="l">
              <a:lnSpc>
                <a:spcPts val="5040"/>
              </a:lnSpc>
              <a:buFont typeface="Arial"/>
              <a:buChar char="⚬"/>
            </a:pPr>
            <a:r>
              <a:rPr lang="en-US" sz="3600" dirty="0">
                <a:solidFill>
                  <a:srgbClr val="404040"/>
                </a:solidFill>
                <a:latin typeface="Nunito Sans"/>
                <a:ea typeface="Nunito Sans"/>
                <a:cs typeface="Nunito Sans"/>
                <a:sym typeface="Nunito Sans"/>
              </a:rPr>
              <a:t>Convolution Module</a:t>
            </a:r>
          </a:p>
          <a:p>
            <a:pPr algn="l">
              <a:lnSpc>
                <a:spcPts val="5040"/>
              </a:lnSpc>
            </a:pPr>
            <a:r>
              <a:rPr lang="en-US" sz="3600" dirty="0">
                <a:solidFill>
                  <a:srgbClr val="404040"/>
                </a:solidFill>
                <a:latin typeface="Nunito Sans"/>
                <a:ea typeface="Nunito Sans"/>
                <a:cs typeface="Nunito Sans"/>
                <a:sym typeface="Nunito Sans"/>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609600" y="2400300"/>
            <a:ext cx="17068800" cy="6172200"/>
          </a:xfrm>
          <a:custGeom>
            <a:avLst/>
            <a:gdLst/>
            <a:ahLst/>
            <a:cxnLst/>
            <a:rect l="l" t="t" r="r" b="b"/>
            <a:pathLst>
              <a:path w="14539564" h="4343695">
                <a:moveTo>
                  <a:pt x="0" y="0"/>
                </a:moveTo>
                <a:lnTo>
                  <a:pt x="14539564" y="0"/>
                </a:lnTo>
                <a:lnTo>
                  <a:pt x="14539564" y="4343695"/>
                </a:lnTo>
                <a:lnTo>
                  <a:pt x="0" y="4343695"/>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860279" y="1205815"/>
            <a:ext cx="14539564" cy="840615"/>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FPGA 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2849946" y="3086100"/>
            <a:ext cx="14539564" cy="840615"/>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CONVOLUTION FSM</a:t>
            </a:r>
          </a:p>
        </p:txBody>
      </p:sp>
      <p:pic>
        <p:nvPicPr>
          <p:cNvPr id="6" name="Picture 5">
            <a:extLst>
              <a:ext uri="{FF2B5EF4-FFF2-40B4-BE49-F238E27FC236}">
                <a16:creationId xmlns:a16="http://schemas.microsoft.com/office/drawing/2014/main" id="{9B55C21D-E27E-FAD1-B089-06076EFFE7B7}"/>
              </a:ext>
            </a:extLst>
          </p:cNvPr>
          <p:cNvPicPr>
            <a:picLocks noChangeAspect="1"/>
          </p:cNvPicPr>
          <p:nvPr/>
        </p:nvPicPr>
        <p:blipFill>
          <a:blip r:embed="rId3"/>
          <a:stretch>
            <a:fillRect/>
          </a:stretch>
        </p:blipFill>
        <p:spPr>
          <a:xfrm>
            <a:off x="9372600" y="266700"/>
            <a:ext cx="8111287" cy="93486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9816646" y="497033"/>
            <a:ext cx="7062447" cy="9308002"/>
          </a:xfrm>
          <a:custGeom>
            <a:avLst/>
            <a:gdLst/>
            <a:ahLst/>
            <a:cxnLst/>
            <a:rect l="l" t="t" r="r" b="b"/>
            <a:pathLst>
              <a:path w="7062447" h="9308002">
                <a:moveTo>
                  <a:pt x="0" y="0"/>
                </a:moveTo>
                <a:lnTo>
                  <a:pt x="7062446" y="0"/>
                </a:lnTo>
                <a:lnTo>
                  <a:pt x="7062446" y="9308002"/>
                </a:lnTo>
                <a:lnTo>
                  <a:pt x="0" y="930800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2361459" y="3771900"/>
            <a:ext cx="14539564" cy="840615"/>
          </a:xfrm>
          <a:prstGeom prst="rect">
            <a:avLst/>
          </a:prstGeom>
        </p:spPr>
        <p:txBody>
          <a:bodyPr lIns="0" tIns="0" rIns="0" bIns="0" rtlCol="0" anchor="t">
            <a:spAutoFit/>
          </a:bodyPr>
          <a:lstStyle/>
          <a:p>
            <a:pPr algn="ctr">
              <a:lnSpc>
                <a:spcPts val="6299"/>
              </a:lnSpc>
            </a:pPr>
            <a:r>
              <a:rPr lang="en-US" sz="6100" b="1" dirty="0">
                <a:solidFill>
                  <a:srgbClr val="404040"/>
                </a:solidFill>
                <a:latin typeface="Nunito Sans Bold"/>
                <a:ea typeface="Nunito Sans Bold"/>
                <a:cs typeface="Nunito Sans Bold"/>
                <a:sym typeface="Nunito Sans Bold"/>
              </a:rPr>
              <a:t>UART TRANSCEIVER FSM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600</Words>
  <Application>Microsoft Office PowerPoint</Application>
  <PresentationFormat>Custom</PresentationFormat>
  <Paragraphs>58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Nunito Sans</vt:lpstr>
      <vt:lpstr>Nunito Sans Bold</vt:lpstr>
      <vt:lpstr>Nunito Sans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tone-mapping on fpga</dc:title>
  <cp:lastModifiedBy>vijayamadhavan SOURISH</cp:lastModifiedBy>
  <cp:revision>4</cp:revision>
  <dcterms:created xsi:type="dcterms:W3CDTF">2006-08-16T00:00:00Z</dcterms:created>
  <dcterms:modified xsi:type="dcterms:W3CDTF">2025-04-30T06:19:46Z</dcterms:modified>
  <dc:identifier>DAGmCbzq85M</dc:identifier>
</cp:coreProperties>
</file>